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5"/>
  </p:notesMasterIdLst>
  <p:handoutMasterIdLst>
    <p:handoutMasterId r:id="rId46"/>
  </p:handoutMasterIdLst>
  <p:sldIdLst>
    <p:sldId id="256" r:id="rId2"/>
    <p:sldId id="349" r:id="rId3"/>
    <p:sldId id="262" r:id="rId4"/>
    <p:sldId id="353" r:id="rId5"/>
    <p:sldId id="354" r:id="rId6"/>
    <p:sldId id="355" r:id="rId7"/>
    <p:sldId id="352" r:id="rId8"/>
    <p:sldId id="306" r:id="rId9"/>
    <p:sldId id="317" r:id="rId10"/>
    <p:sldId id="344" r:id="rId11"/>
    <p:sldId id="345" r:id="rId12"/>
    <p:sldId id="264" r:id="rId13"/>
    <p:sldId id="350" r:id="rId14"/>
    <p:sldId id="358" r:id="rId15"/>
    <p:sldId id="359" r:id="rId16"/>
    <p:sldId id="265" r:id="rId17"/>
    <p:sldId id="269" r:id="rId18"/>
    <p:sldId id="266" r:id="rId19"/>
    <p:sldId id="313" r:id="rId20"/>
    <p:sldId id="267" r:id="rId21"/>
    <p:sldId id="315" r:id="rId22"/>
    <p:sldId id="333" r:id="rId23"/>
    <p:sldId id="334" r:id="rId24"/>
    <p:sldId id="335" r:id="rId25"/>
    <p:sldId id="346" r:id="rId26"/>
    <p:sldId id="291" r:id="rId27"/>
    <p:sldId id="292" r:id="rId28"/>
    <p:sldId id="296" r:id="rId29"/>
    <p:sldId id="297" r:id="rId30"/>
    <p:sldId id="298" r:id="rId31"/>
    <p:sldId id="337" r:id="rId32"/>
    <p:sldId id="338" r:id="rId33"/>
    <p:sldId id="339" r:id="rId34"/>
    <p:sldId id="340" r:id="rId35"/>
    <p:sldId id="341" r:id="rId36"/>
    <p:sldId id="342" r:id="rId37"/>
    <p:sldId id="321" r:id="rId38"/>
    <p:sldId id="327" r:id="rId39"/>
    <p:sldId id="293" r:id="rId40"/>
    <p:sldId id="351" r:id="rId41"/>
    <p:sldId id="314" r:id="rId42"/>
    <p:sldId id="328" r:id="rId43"/>
    <p:sldId id="329" r:id="rId44"/>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78875" autoAdjust="0"/>
  </p:normalViewPr>
  <p:slideViewPr>
    <p:cSldViewPr snapToGrid="0">
      <p:cViewPr varScale="1">
        <p:scale>
          <a:sx n="68" d="100"/>
          <a:sy n="68" d="100"/>
        </p:scale>
        <p:origin x="1886" y="53"/>
      </p:cViewPr>
      <p:guideLst>
        <p:guide orient="horz" pos="2160"/>
        <p:guide pos="2880"/>
      </p:guideLst>
    </p:cSldViewPr>
  </p:slideViewPr>
  <p:outlineViewPr>
    <p:cViewPr>
      <p:scale>
        <a:sx n="33" d="100"/>
        <a:sy n="33" d="100"/>
      </p:scale>
      <p:origin x="0" y="5184"/>
    </p:cViewPr>
    <p:sldLst>
      <p:sld r:id="rId1" collapse="1"/>
    </p:sldLst>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13</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15</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70668-A9E0-4863-8BA5-B953718BB451}" type="slidenum">
              <a:rPr lang="en-US"/>
              <a:pPr/>
              <a:t>16</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A2390-945E-43B5-8331-78A512281605}" type="slidenum">
              <a:rPr lang="en-US"/>
              <a:pPr/>
              <a:t>17</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439B6C-E52E-4EF7-A321-8CDABCB627FE}" type="slidenum">
              <a:rPr lang="en-US"/>
              <a:pPr/>
              <a:t>18</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E1798A-023C-42EC-9651-741505AC828B}" type="slidenum">
              <a:rPr lang="en-US"/>
              <a:pPr/>
              <a:t>19</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731961-A05B-4238-84D9-BE694AB3CD33}" type="slidenum">
              <a:rPr lang="en-US"/>
              <a:pPr/>
              <a:t>20</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22</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26</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27</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28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29</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30</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38</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1258888" y="720725"/>
            <a:ext cx="48006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40</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p:txBody>
      </p:sp>
      <p:sp>
        <p:nvSpPr>
          <p:cNvPr id="4" name="Slide Number Placeholder 3"/>
          <p:cNvSpPr>
            <a:spLocks noGrp="1"/>
          </p:cNvSpPr>
          <p:nvPr>
            <p:ph type="sldNum" sz="quarter" idx="10"/>
          </p:nvPr>
        </p:nvSpPr>
        <p:spPr/>
        <p:txBody>
          <a:bodyPr/>
          <a:lstStyle/>
          <a:p>
            <a:fld id="{36162871-416D-4AE9-A5A7-214A62341D5B}" type="slidenum">
              <a:rPr lang="en-US" smtClean="0"/>
              <a:pPr/>
              <a:t>4</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42</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1258888" y="720725"/>
            <a:ext cx="48006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5</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8</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12</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1/22/2018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1/22/2018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1/22/2018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1/22/2018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1/22/2018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1/22/2018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1/22/2018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819400" y="228600"/>
            <a:ext cx="6096000" cy="11430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fld id="{00000000-1234-1234-1234-123412341234}" type="slidenum">
              <a:rPr lang="es-HN" sz="1400" b="0" i="0" u="none" strike="noStrike" cap="none">
                <a:solidFill>
                  <a:schemeClr val="dk1"/>
                </a:solidFill>
                <a:latin typeface="Calibri"/>
                <a:ea typeface="Calibri"/>
                <a:cs typeface="Calibri"/>
                <a:sym typeface="Calibri"/>
              </a:rPr>
              <a:t>‹#›</a:t>
            </a:fld>
            <a:endParaRPr lang="es-HN" sz="1400" b="0" i="0" u="none" strike="noStrike" cap="none">
              <a:solidFill>
                <a:schemeClr val="dk1"/>
              </a:solidFill>
              <a:latin typeface="Calibri"/>
              <a:ea typeface="Calibri"/>
              <a:cs typeface="Calibri"/>
              <a:sym typeface="Calibri"/>
            </a:endParaRPr>
          </a:p>
        </p:txBody>
      </p:sp>
      <p:sp>
        <p:nvSpPr>
          <p:cNvPr id="33" name="Shape 33"/>
          <p:cNvSpPr txBox="1">
            <a:spLocks noGrp="1"/>
          </p:cNvSpPr>
          <p:nvPr>
            <p:ph type="body" idx="1"/>
          </p:nvPr>
        </p:nvSpPr>
        <p:spPr>
          <a:xfrm>
            <a:off x="457200" y="1524000"/>
            <a:ext cx="8153399" cy="47244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Noto Symbol"/>
              <a:buChar char="➢"/>
              <a:defRPr/>
            </a:lvl1pPr>
            <a:lvl2pPr marL="742950" lvl="1" indent="-107950" algn="l" rtl="0">
              <a:spcBef>
                <a:spcPts val="560"/>
              </a:spcBef>
              <a:spcAft>
                <a:spcPts val="0"/>
              </a:spcAft>
              <a:buClr>
                <a:schemeClr val="dk1"/>
              </a:buClr>
              <a:buFont typeface="Noto Symbol"/>
              <a:buChar char="➢"/>
              <a:defRPr/>
            </a:lvl2pPr>
            <a:lvl3pPr marL="1143000" lvl="2" indent="-76200" algn="l" rtl="0">
              <a:spcBef>
                <a:spcPts val="480"/>
              </a:spcBef>
              <a:spcAft>
                <a:spcPts val="0"/>
              </a:spcAft>
              <a:buClr>
                <a:schemeClr val="dk1"/>
              </a:buClr>
              <a:buFont typeface="Noto Symbol"/>
              <a:buChar char="➢"/>
              <a:defRPr/>
            </a:lvl3pPr>
            <a:lvl4pPr marL="1600200" lvl="3" indent="-101600" algn="l" rtl="0">
              <a:spcBef>
                <a:spcPts val="400"/>
              </a:spcBef>
              <a:spcAft>
                <a:spcPts val="0"/>
              </a:spcAft>
              <a:buClr>
                <a:schemeClr val="dk1"/>
              </a:buClr>
              <a:buFont typeface="Noto Symbol"/>
              <a:buChar char="➢"/>
              <a:defRPr/>
            </a:lvl4pPr>
            <a:lvl5pPr marL="2057400" lvl="4" indent="-101600" algn="l" rtl="0">
              <a:spcBef>
                <a:spcPts val="400"/>
              </a:spcBef>
              <a:spcAft>
                <a:spcPts val="0"/>
              </a:spcAft>
              <a:buClr>
                <a:schemeClr val="dk1"/>
              </a:buClr>
              <a:buFont typeface="Noto Symbol"/>
              <a:buChar char="➢"/>
              <a:defRPr/>
            </a:lvl5pPr>
            <a:lvl6pPr marL="2514600" lvl="5" indent="-101600" algn="l" rtl="0">
              <a:spcBef>
                <a:spcPts val="400"/>
              </a:spcBef>
              <a:spcAft>
                <a:spcPts val="0"/>
              </a:spcAft>
              <a:buClr>
                <a:schemeClr val="dk1"/>
              </a:buClr>
              <a:buFont typeface="Noto Symbol"/>
              <a:buChar char="➢"/>
              <a:defRPr/>
            </a:lvl6pPr>
            <a:lvl7pPr marL="2971800" lvl="6" indent="-101600" algn="l" rtl="0">
              <a:spcBef>
                <a:spcPts val="400"/>
              </a:spcBef>
              <a:spcAft>
                <a:spcPts val="0"/>
              </a:spcAft>
              <a:buClr>
                <a:schemeClr val="dk1"/>
              </a:buClr>
              <a:buFont typeface="Noto Symbol"/>
              <a:buChar char="➢"/>
              <a:defRPr/>
            </a:lvl7pPr>
            <a:lvl8pPr marL="3429000" lvl="7" indent="-101600" algn="l" rtl="0">
              <a:spcBef>
                <a:spcPts val="400"/>
              </a:spcBef>
              <a:spcAft>
                <a:spcPts val="0"/>
              </a:spcAft>
              <a:buClr>
                <a:schemeClr val="dk1"/>
              </a:buClr>
              <a:buFont typeface="Noto Symbol"/>
              <a:buChar char="➢"/>
              <a:defRPr/>
            </a:lvl8pPr>
            <a:lvl9pPr marL="3886200" lvl="8" indent="-101600" algn="l" rtl="0">
              <a:spcBef>
                <a:spcPts val="400"/>
              </a:spcBef>
              <a:spcAft>
                <a:spcPts val="0"/>
              </a:spcAft>
              <a:buClr>
                <a:schemeClr val="dk1"/>
              </a:buClr>
              <a:buFont typeface="Noto Symbol"/>
              <a:buChar char="➢"/>
              <a:defRPr/>
            </a:lvl9pPr>
          </a:lstStyle>
          <a:p>
            <a:endParaRPr dirty="0"/>
          </a:p>
        </p:txBody>
      </p:sp>
    </p:spTree>
    <p:extLst>
      <p:ext uri="{BB962C8B-B14F-4D97-AF65-F5344CB8AC3E}">
        <p14:creationId xmlns:p14="http://schemas.microsoft.com/office/powerpoint/2010/main" val="49805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379950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1/22/2018</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Polls/Intro.pptx#-1,9,CentralorPOU"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www.industry.siemens.com/Water/en/markets/p_02.htm" TargetMode="Externa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9.xml"/><Relationship Id="rId7" Type="http://schemas.openxmlformats.org/officeDocument/2006/relationships/image" Target="../media/image44.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6.xml"/><Relationship Id="rId6" Type="http://schemas.openxmlformats.org/officeDocument/2006/relationships/image" Target="../media/image50.wmf"/><Relationship Id="rId11" Type="http://schemas.openxmlformats.org/officeDocument/2006/relationships/image" Target="../media/image54.jpe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neomam.com/blog/author/Dann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Water_supply_and_sanitation_in_Hondura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477672" y="228600"/>
            <a:ext cx="7727322" cy="1143000"/>
          </a:xfrm>
        </p:spPr>
        <p:txBody>
          <a:bodyPr/>
          <a:lstStyle/>
          <a:p>
            <a:r>
              <a:rPr lang="en-US" dirty="0"/>
              <a:t>Value of Service and Willingness to Pay</a:t>
            </a:r>
            <a:endParaRPr lang="en-US" sz="3600" dirty="0"/>
          </a:p>
        </p:txBody>
      </p:sp>
      <p:sp>
        <p:nvSpPr>
          <p:cNvPr id="17411" name="Content Placeholder 2"/>
          <p:cNvSpPr>
            <a:spLocks noGrp="1"/>
          </p:cNvSpPr>
          <p:nvPr>
            <p:ph idx="4294967295"/>
          </p:nvPr>
        </p:nvSpPr>
        <p:spPr>
          <a:xfrm>
            <a:off x="0" y="1396181"/>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715000" cy="1143000"/>
          </a:xfrm>
        </p:spPr>
        <p:txBody>
          <a:bodyPr/>
          <a:lstStyle/>
          <a:p>
            <a:pPr>
              <a:tabLst>
                <a:tab pos="4860925" algn="l"/>
              </a:tabLst>
            </a:pPr>
            <a:r>
              <a:rPr lang="en-US" dirty="0"/>
              <a:t>Reina Amador Diaz:</a:t>
            </a:r>
            <a:br>
              <a:rPr lang="en-US" dirty="0"/>
            </a:br>
            <a:r>
              <a:rPr lang="en-US" dirty="0"/>
              <a:t>Tamara, Honduras</a:t>
            </a:r>
          </a:p>
        </p:txBody>
      </p:sp>
      <p:sp>
        <p:nvSpPr>
          <p:cNvPr id="3" name="Content Placeholder 2"/>
          <p:cNvSpPr>
            <a:spLocks noGrp="1"/>
          </p:cNvSpPr>
          <p:nvPr>
            <p:ph idx="1"/>
          </p:nvPr>
        </p:nvSpPr>
        <p:spPr>
          <a:xfrm>
            <a:off x="457200" y="1600200"/>
            <a:ext cx="8382000" cy="4525963"/>
          </a:xfrm>
        </p:spPr>
        <p:txBody>
          <a:bodyPr/>
          <a:lstStyle/>
          <a:p>
            <a:r>
              <a:rPr lang="en-US" sz="2800" dirty="0"/>
              <a:t>“I used to boil the water for hours and it would still be dirty.” As a cook, Dona Reina saves times by receiving clean water directly into her home. She used to worry about spreading illnesses when she cooked. “Now the water is pure; I know I am serving people healthy, clean food.”</a:t>
            </a:r>
          </a:p>
          <a:p>
            <a:r>
              <a:rPr lang="en-US" sz="2800" dirty="0"/>
              <a:t>Dona Reina says that the water treatment plant has attracted new residents. “We have cleaner water than the capital!”</a:t>
            </a:r>
          </a:p>
          <a:p>
            <a:endParaRPr lang="en-US" sz="2800" dirty="0"/>
          </a:p>
        </p:txBody>
      </p:sp>
      <p:pic>
        <p:nvPicPr>
          <p:cNvPr id="60419" name="Picture 3"/>
          <p:cNvPicPr>
            <a:picLocks noChangeAspect="1" noChangeArrowheads="1"/>
          </p:cNvPicPr>
          <p:nvPr/>
        </p:nvPicPr>
        <p:blipFill>
          <a:blip r:embed="rId2" cstate="screen"/>
          <a:srcRect/>
          <a:stretch>
            <a:fillRect/>
          </a:stretch>
        </p:blipFill>
        <p:spPr bwMode="auto">
          <a:xfrm>
            <a:off x="1" y="1"/>
            <a:ext cx="2743200" cy="1493568"/>
          </a:xfrm>
          <a:prstGeom prst="rect">
            <a:avLst/>
          </a:prstGeom>
          <a:noFill/>
          <a:ln w="9525">
            <a:noFill/>
            <a:miter lim="800000"/>
            <a:headEnd/>
            <a:tailEnd/>
          </a:ln>
        </p:spPr>
      </p:pic>
      <p:sp>
        <p:nvSpPr>
          <p:cNvPr id="5" name="Action Button: Forward or Next 4">
            <a:hlinkClick r:id="rId3" action="ppaction://hlinksldjump" highlightClick="1"/>
          </p:cNvPr>
          <p:cNvSpPr/>
          <p:nvPr/>
        </p:nvSpPr>
        <p:spPr bwMode="auto">
          <a:xfrm>
            <a:off x="8051800" y="5791200"/>
            <a:ext cx="1092200" cy="1066800"/>
          </a:xfrm>
          <a:prstGeom prst="actionButtonForwardNext">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28600"/>
            <a:ext cx="6178990" cy="1143000"/>
          </a:xfrm>
        </p:spPr>
        <p:txBody>
          <a:bodyPr/>
          <a:lstStyle/>
          <a:p>
            <a:r>
              <a:rPr lang="en-US" sz="4000" dirty="0"/>
              <a:t>Consequences of Intermittent Supplies</a:t>
            </a:r>
          </a:p>
        </p:txBody>
      </p:sp>
      <p:sp>
        <p:nvSpPr>
          <p:cNvPr id="32771" name="Rectangle 3"/>
          <p:cNvSpPr>
            <a:spLocks noGrp="1" noChangeArrowheads="1"/>
          </p:cNvSpPr>
          <p:nvPr>
            <p:ph idx="1"/>
          </p:nvPr>
        </p:nvSpPr>
        <p:spPr/>
        <p:txBody>
          <a:bodyPr/>
          <a:lstStyle/>
          <a:p>
            <a:r>
              <a:rPr lang="en-US" sz="2800" dirty="0"/>
              <a:t>Intermittent water supply is a significant constraint on the availability of water for hygiene</a:t>
            </a:r>
          </a:p>
          <a:p>
            <a:pPr lvl="1"/>
            <a:r>
              <a:rPr lang="en-US" sz="2400" dirty="0"/>
              <a:t>And personal hygiene is very important!!!</a:t>
            </a:r>
          </a:p>
          <a:p>
            <a:r>
              <a:rPr lang="en-US" sz="2800" dirty="0"/>
              <a:t>Encourages the low-income urban population to turn to alternatives such as water vendors</a:t>
            </a:r>
          </a:p>
          <a:p>
            <a:pPr lvl="1"/>
            <a:r>
              <a:rPr lang="en-US" sz="2400" dirty="0"/>
              <a:t>That are expensive and from dubious sources</a:t>
            </a:r>
          </a:p>
          <a:p>
            <a:r>
              <a:rPr lang="en-US" sz="2800" dirty="0"/>
              <a:t>Point of Use Storage</a:t>
            </a:r>
          </a:p>
          <a:p>
            <a:pPr lvl="1"/>
            <a:r>
              <a:rPr lang="en-US" sz="2400" dirty="0"/>
              <a:t>That may create risk of contamination</a:t>
            </a:r>
          </a:p>
          <a:p>
            <a:r>
              <a:rPr lang="en-US" sz="2800" dirty="0"/>
              <a:t>Risks of distribution system contamination</a:t>
            </a:r>
          </a:p>
        </p:txBody>
      </p:sp>
      <p:pic>
        <p:nvPicPr>
          <p:cNvPr id="4" name="Picture 9" descr="water truck"/>
          <p:cNvPicPr>
            <a:picLocks noChangeAspect="1" noChangeArrowheads="1"/>
          </p:cNvPicPr>
          <p:nvPr/>
        </p:nvPicPr>
        <p:blipFill>
          <a:blip r:embed="rId3" cstate="print"/>
          <a:srcRect r="42134" b="48245"/>
          <a:stretch>
            <a:fillRect/>
          </a:stretch>
        </p:blipFill>
        <p:spPr bwMode="auto">
          <a:xfrm>
            <a:off x="6701396" y="0"/>
            <a:ext cx="2442604" cy="1638300"/>
          </a:xfrm>
          <a:prstGeom prst="rect">
            <a:avLst/>
          </a:prstGeom>
          <a:noFill/>
        </p:spPr>
      </p:pic>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Consequences of Intermittent Supplies</a:t>
            </a:r>
          </a:p>
        </p:txBody>
      </p:sp>
      <p:sp>
        <p:nvSpPr>
          <p:cNvPr id="39939" name="Rectangle 3"/>
          <p:cNvSpPr>
            <a:spLocks noGrp="1" noChangeArrowheads="1"/>
          </p:cNvSpPr>
          <p:nvPr>
            <p:ph idx="1"/>
          </p:nvPr>
        </p:nvSpPr>
        <p:spPr/>
        <p:txBody>
          <a:bodyPr/>
          <a:lstStyle/>
          <a:p>
            <a:r>
              <a:rPr lang="en-US" sz="2800" dirty="0"/>
              <a:t>Contamination may also occur by intrusion of contaminated water into the pipelines through faulty joints, cracks, etc. </a:t>
            </a:r>
          </a:p>
          <a:p>
            <a:r>
              <a:rPr lang="en-US" sz="2800" dirty="0"/>
              <a:t>Opportunity for contamination by siphoning</a:t>
            </a:r>
          </a:p>
          <a:p>
            <a:r>
              <a:rPr lang="en-US" sz="2800" dirty="0"/>
              <a:t>Loss of chlorine residual in stagnant water</a:t>
            </a:r>
          </a:p>
          <a:p>
            <a:r>
              <a:rPr lang="en-US" sz="2800" dirty="0"/>
              <a:t>The pipelines are subject to additional stress caused by transient flows (water hammer), affecting the durability of the system and weakening pipes and joints (more leaks…)</a:t>
            </a:r>
          </a:p>
          <a:p>
            <a:r>
              <a:rPr lang="en-US" sz="2800" dirty="0"/>
              <a:t>Water waste increases</a:t>
            </a:r>
          </a:p>
          <a:p>
            <a:r>
              <a:rPr lang="en-US" sz="2800" dirty="0"/>
              <a:t>Complaints about metering air (if there are meters)</a:t>
            </a:r>
          </a:p>
          <a:p>
            <a:endParaRPr lang="en-US" sz="28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Point of Use (or distributed) Storage</a:t>
            </a:r>
          </a:p>
        </p:txBody>
      </p:sp>
      <p:sp>
        <p:nvSpPr>
          <p:cNvPr id="34819" name="Rectangle 3"/>
          <p:cNvSpPr>
            <a:spLocks noGrp="1" noChangeArrowheads="1"/>
          </p:cNvSpPr>
          <p:nvPr>
            <p:ph idx="1"/>
          </p:nvPr>
        </p:nvSpPr>
        <p:spPr>
          <a:xfrm>
            <a:off x="457199" y="1600200"/>
            <a:ext cx="6209819" cy="4525963"/>
          </a:xfrm>
        </p:spPr>
        <p:txBody>
          <a:bodyPr/>
          <a:lstStyle/>
          <a:p>
            <a:r>
              <a:rPr lang="en-US" sz="2800" dirty="0"/>
              <a:t>When there is frequent intermittence in the water distribution system, the consumers commonly build or buy domestic storage tanks </a:t>
            </a:r>
          </a:p>
          <a:p>
            <a:r>
              <a:rPr lang="en-US" sz="2800" dirty="0"/>
              <a:t>Although these devices help to reduce hourly peaks in demand and mask short-term interruptions for users, they are often neither properly protected nor regularly cleaned and disinfected</a:t>
            </a:r>
          </a:p>
          <a:p>
            <a:r>
              <a:rPr lang="en-US" sz="2800" dirty="0"/>
              <a:t>But they might be a very good idea! </a:t>
            </a:r>
          </a:p>
        </p:txBody>
      </p:sp>
      <p:pic>
        <p:nvPicPr>
          <p:cNvPr id="4" name="Picture 5"/>
          <p:cNvPicPr>
            <a:picLocks noChangeAspect="1" noChangeArrowheads="1"/>
          </p:cNvPicPr>
          <p:nvPr/>
        </p:nvPicPr>
        <p:blipFill>
          <a:blip r:embed="rId3" cstate="print"/>
          <a:srcRect/>
          <a:stretch>
            <a:fillRect/>
          </a:stretch>
        </p:blipFill>
        <p:spPr bwMode="auto">
          <a:xfrm>
            <a:off x="6611815" y="1790377"/>
            <a:ext cx="2532185" cy="2990389"/>
          </a:xfrm>
          <a:prstGeom prst="rect">
            <a:avLst/>
          </a:prstGeom>
          <a:noFill/>
          <a:ln w="9525">
            <a:noFill/>
            <a:miter lim="800000"/>
            <a:headEnd/>
            <a:tailEnd/>
          </a:ln>
          <a:effectLst/>
        </p:spPr>
      </p:pic>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Water Storage Tanks</a:t>
            </a:r>
          </a:p>
        </p:txBody>
      </p:sp>
      <p:pic>
        <p:nvPicPr>
          <p:cNvPr id="68613" name="Picture 5" descr="villa olimpica 2"/>
          <p:cNvPicPr>
            <a:picLocks noChangeAspect="1" noChangeArrowheads="1"/>
          </p:cNvPicPr>
          <p:nvPr/>
        </p:nvPicPr>
        <p:blipFill>
          <a:blip r:embed="rId3" cstate="print"/>
          <a:srcRect/>
          <a:stretch>
            <a:fillRect/>
          </a:stretch>
        </p:blipFill>
        <p:spPr bwMode="auto">
          <a:xfrm>
            <a:off x="0" y="2755900"/>
            <a:ext cx="9144000" cy="4102100"/>
          </a:xfrm>
          <a:prstGeom prst="rect">
            <a:avLst/>
          </a:prstGeom>
          <a:noFill/>
        </p:spPr>
      </p:pic>
      <p:sp>
        <p:nvSpPr>
          <p:cNvPr id="68614" name="Rectangle 6"/>
          <p:cNvSpPr>
            <a:spLocks noChangeArrowheads="1"/>
          </p:cNvSpPr>
          <p:nvPr/>
        </p:nvSpPr>
        <p:spPr bwMode="auto">
          <a:xfrm>
            <a:off x="6259513" y="6400800"/>
            <a:ext cx="2884487" cy="457200"/>
          </a:xfrm>
          <a:prstGeom prst="rect">
            <a:avLst/>
          </a:prstGeom>
          <a:noFill/>
          <a:ln w="12700">
            <a:noFill/>
            <a:miter lim="800000"/>
            <a:headEnd type="none" w="lg" len="med"/>
            <a:tailEnd type="none" w="lg" len="med"/>
          </a:ln>
          <a:effectLst/>
        </p:spPr>
        <p:txBody>
          <a:bodyPr wrap="none">
            <a:spAutoFit/>
          </a:bodyPr>
          <a:lstStyle/>
          <a:p>
            <a:r>
              <a:rPr lang="en-US" sz="2400"/>
              <a:t>Photo by Chris Boone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Field trip date</a:t>
            </a:r>
          </a:p>
          <a:p>
            <a:r>
              <a:rPr lang="en-US" dirty="0"/>
              <a:t>Course notes – recommend printing PDF starting with Flow Control and Measurement</a:t>
            </a:r>
          </a:p>
        </p:txBody>
      </p:sp>
    </p:spTree>
    <p:extLst>
      <p:ext uri="{BB962C8B-B14F-4D97-AF65-F5344CB8AC3E}">
        <p14:creationId xmlns:p14="http://schemas.microsoft.com/office/powerpoint/2010/main" val="3477776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Eliminating Intermittency</a:t>
            </a:r>
          </a:p>
        </p:txBody>
      </p:sp>
      <p:sp>
        <p:nvSpPr>
          <p:cNvPr id="36867" name="Rectangle 3"/>
          <p:cNvSpPr>
            <a:spLocks noGrp="1" noChangeArrowheads="1"/>
          </p:cNvSpPr>
          <p:nvPr>
            <p:ph idx="1"/>
          </p:nvPr>
        </p:nvSpPr>
        <p:spPr>
          <a:xfrm>
            <a:off x="457199" y="1600200"/>
            <a:ext cx="8386549" cy="4525963"/>
          </a:xfrm>
        </p:spPr>
        <p:txBody>
          <a:bodyPr/>
          <a:lstStyle/>
          <a:p>
            <a:pPr>
              <a:lnSpc>
                <a:spcPct val="90000"/>
              </a:lnSpc>
            </a:pPr>
            <a:r>
              <a:rPr lang="en-US" dirty="0"/>
              <a:t>Reduce demand – metering</a:t>
            </a:r>
          </a:p>
          <a:p>
            <a:pPr lvl="1">
              <a:lnSpc>
                <a:spcPct val="90000"/>
              </a:lnSpc>
            </a:pPr>
            <a:r>
              <a:rPr lang="en-US" dirty="0"/>
              <a:t>Meters are expensive or (cheaper and unreliable)</a:t>
            </a:r>
          </a:p>
          <a:p>
            <a:pPr>
              <a:lnSpc>
                <a:spcPct val="90000"/>
              </a:lnSpc>
            </a:pPr>
            <a:r>
              <a:rPr lang="en-US" dirty="0"/>
              <a:t>Eliminate leaks</a:t>
            </a:r>
          </a:p>
          <a:p>
            <a:pPr>
              <a:lnSpc>
                <a:spcPct val="90000"/>
              </a:lnSpc>
            </a:pPr>
            <a:r>
              <a:rPr lang="en-US" dirty="0"/>
              <a:t>Reducing intermittency is a significant engineering and societal challenge</a:t>
            </a:r>
          </a:p>
          <a:p>
            <a:pPr>
              <a:lnSpc>
                <a:spcPct val="90000"/>
              </a:lnSpc>
            </a:pPr>
            <a:r>
              <a:rPr lang="en-US" dirty="0"/>
              <a:t>We need engineers and social scientists to work together and come up with techniques to improve distribution system performance when the water supply is limited</a:t>
            </a:r>
          </a:p>
          <a:p>
            <a:pPr>
              <a:lnSpc>
                <a:spcPct val="90000"/>
              </a:lnSpc>
            </a:pPr>
            <a:r>
              <a:rPr lang="en-US" dirty="0"/>
              <a:t>Community size may influence the solution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Option</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Household level (Point of Use) is the best option for drinking water treatment</a:t>
            </a:r>
          </a:p>
        </p:txBody>
      </p:sp>
      <p:pic>
        <p:nvPicPr>
          <p:cNvPr id="4" name="Picture 2"/>
          <p:cNvPicPr>
            <a:picLocks noChangeAspect="1" noChangeArrowheads="1"/>
          </p:cNvPicPr>
          <p:nvPr/>
        </p:nvPicPr>
        <p:blipFill>
          <a:blip r:embed="rId3" cstate="print"/>
          <a:srcRect/>
          <a:stretch>
            <a:fillRect/>
          </a:stretch>
        </p:blipFill>
        <p:spPr bwMode="auto">
          <a:xfrm>
            <a:off x="0" y="4015844"/>
            <a:ext cx="1041871" cy="688694"/>
          </a:xfrm>
          <a:prstGeom prst="rect">
            <a:avLst/>
          </a:prstGeom>
          <a:noFill/>
          <a:ln w="9525">
            <a:noFill/>
            <a:miter lim="800000"/>
            <a:headEnd/>
            <a:tailEnd/>
          </a:ln>
          <a:effectLst/>
        </p:spPr>
      </p:pic>
      <p:pic>
        <p:nvPicPr>
          <p:cNvPr id="5" name="Picture 2">
            <a:hlinkClick r:id="rId4" action="ppaction://hlinkpres?slideindex=9&amp;slidetitle=CentralorPOU"/>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0404" y="5461819"/>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200" y="1600200"/>
            <a:ext cx="6459648"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a:t> speech at Cornell University in 2005</a:t>
            </a:r>
            <a:endParaRPr lang="en-US" dirty="0"/>
          </a:p>
          <a:p>
            <a:r>
              <a:rPr lang="en-US" dirty="0"/>
              <a:t>Loosely paraphrasing…</a:t>
            </a:r>
          </a:p>
          <a:p>
            <a:r>
              <a:rPr lang="en-US" dirty="0"/>
              <a:t>We have the technology to solve the world’s problems – what is missing is education, institutional capacity, and political will</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2514600" y="5791200"/>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a:t>Policy, Education, Institutions  or  Engineering </a:t>
            </a:r>
          </a:p>
        </p:txBody>
      </p:sp>
      <p:sp>
        <p:nvSpPr>
          <p:cNvPr id="3" name="Content Placeholder 2"/>
          <p:cNvSpPr>
            <a:spLocks noGrp="1"/>
          </p:cNvSpPr>
          <p:nvPr>
            <p:ph idx="1"/>
          </p:nvPr>
        </p:nvSpPr>
        <p:spPr/>
        <p:txBody>
          <a:bodyPr/>
          <a:lstStyle/>
          <a:p>
            <a:r>
              <a:rPr lang="en-US"/>
              <a:t>You can sometimes compensate for poor engineering by providing more inputs</a:t>
            </a:r>
          </a:p>
          <a:p>
            <a:pPr lvl="1"/>
            <a:r>
              <a:rPr lang="en-US"/>
              <a:t>Energy – fossil fuels</a:t>
            </a:r>
          </a:p>
          <a:p>
            <a:pPr lvl="1"/>
            <a:r>
              <a:rPr lang="en-US"/>
              <a:t>Education</a:t>
            </a:r>
          </a:p>
          <a:p>
            <a:pPr lvl="1"/>
            <a:r>
              <a:rPr lang="en-US"/>
              <a:t>Money</a:t>
            </a:r>
          </a:p>
          <a:p>
            <a:pPr lvl="1"/>
            <a:r>
              <a:rPr lang="en-US"/>
              <a:t>Management</a:t>
            </a:r>
          </a:p>
          <a:p>
            <a:pPr lvl="1"/>
            <a:r>
              <a:rPr lang="en-US"/>
              <a:t>Labor</a:t>
            </a:r>
          </a:p>
          <a:p>
            <a:r>
              <a:rPr lang="en-US"/>
              <a:t>You can sometimes reduce this burden on society by improving the technologies</a:t>
            </a:r>
          </a:p>
          <a:p>
            <a:r>
              <a:rPr lang="en-US"/>
              <a:t>These factors are multipliers!!!!</a:t>
            </a:r>
            <a:endParaRPr lang="en-US" dirty="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Multipliers</a:t>
            </a:r>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1</a:t>
            </a:r>
            <a:r>
              <a:rPr lang="en-US" sz="9600" dirty="0">
                <a:latin typeface="+mn-lt"/>
              </a:rPr>
              <a:t>x1x1x</a:t>
            </a:r>
            <a:r>
              <a:rPr lang="en-US" sz="9600" dirty="0">
                <a:solidFill>
                  <a:schemeClr val="accent1"/>
                </a:solidFill>
                <a:latin typeface="+mn-lt"/>
              </a:rPr>
              <a:t>0</a:t>
            </a:r>
            <a:r>
              <a:rPr lang="en-US" sz="9600" dirty="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a:t>Energy x Education x </a:t>
            </a:r>
            <a:r>
              <a:rPr lang="en-US" sz="2000" dirty="0">
                <a:solidFill>
                  <a:srgbClr val="008000"/>
                </a:solidFill>
              </a:rPr>
              <a:t>Money</a:t>
            </a:r>
            <a:r>
              <a:rPr lang="en-US" sz="2000" dirty="0"/>
              <a:t> x Governance x Labor x </a:t>
            </a:r>
            <a:r>
              <a:rPr lang="en-US" sz="2000" dirty="0">
                <a:solidFill>
                  <a:schemeClr val="accent1"/>
                </a:solidFill>
              </a:rPr>
              <a:t>Technology</a:t>
            </a:r>
            <a:r>
              <a:rPr lang="en-US" sz="2000" dirty="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½</a:t>
            </a:r>
            <a:r>
              <a:rPr lang="en-US" sz="9600" dirty="0">
                <a:latin typeface="+mn-lt"/>
              </a:rPr>
              <a:t>x1x1x</a:t>
            </a:r>
            <a:r>
              <a:rPr lang="en-US" sz="9600" dirty="0">
                <a:solidFill>
                  <a:schemeClr val="accent1"/>
                </a:solidFill>
                <a:latin typeface="+mn-lt"/>
              </a:rPr>
              <a:t>2</a:t>
            </a:r>
            <a:r>
              <a:rPr lang="en-US" sz="9600" dirty="0">
                <a:latin typeface="+mn-lt"/>
              </a:rPr>
              <a:t>=1</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5" y="160337"/>
            <a:ext cx="8636000"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214973"/>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p>
          <a:p>
            <a:pPr>
              <a:lnSpc>
                <a:spcPct val="90000"/>
              </a:lnSpc>
            </a:pPr>
            <a:r>
              <a:rPr lang="en-US" sz="2800" dirty="0"/>
              <a:t>Individual cities can’t afford to hire consulting firms to conduct research to develop better technologies</a:t>
            </a:r>
          </a:p>
          <a:p>
            <a:pPr>
              <a:lnSpc>
                <a:spcPct val="90000"/>
              </a:lnSpc>
            </a:pPr>
            <a:r>
              <a:rPr lang="en-US" sz="2800" dirty="0"/>
              <a:t>Each city chooses conservative existing designs</a:t>
            </a:r>
          </a:p>
          <a:p>
            <a:pPr>
              <a:lnSpc>
                <a:spcPct val="90000"/>
              </a:lnSpc>
            </a:pPr>
            <a:r>
              <a:rPr lang="en-US" sz="2800" dirty="0"/>
              <a:t>The same is true for countries in the Global South (they can’t afford the R&amp;D to develop better technologies)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a:t>Why are cell phones continually getting cheaper and better?</a:t>
            </a:r>
          </a:p>
          <a:p>
            <a:r>
              <a:rPr lang="en-US"/>
              <a:t>Why is conventional water treatment not enjoying a similar optimization?</a:t>
            </a:r>
          </a:p>
          <a:p>
            <a:pPr lvl="1"/>
            <a:r>
              <a:rPr lang="en-US"/>
              <a:t>Vendors, Consultants, Municipalities</a:t>
            </a:r>
          </a:p>
          <a:p>
            <a:pPr lvl="1"/>
            <a:r>
              <a:rPr lang="en-US"/>
              <a:t>What does each entity strive to obtain?</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17807" name="Object 47"/>
          <p:cNvGraphicFramePr>
            <a:graphicFrameLocks noChangeAspect="1"/>
          </p:cNvGraphicFramePr>
          <p:nvPr/>
        </p:nvGraphicFramePr>
        <p:xfrm>
          <a:off x="6203950" y="2652713"/>
          <a:ext cx="2654300" cy="711200"/>
        </p:xfrm>
        <a:graphic>
          <a:graphicData uri="http://schemas.openxmlformats.org/presentationml/2006/ole">
            <mc:AlternateContent xmlns:mc="http://schemas.openxmlformats.org/markup-compatibility/2006">
              <mc:Choice xmlns:v="urn:schemas-microsoft-com:vml" Requires="v">
                <p:oleObj spid="_x0000_s117850" name="Equation" r:id="rId4" imgW="2654280" imgH="711000" progId="Equation.DSMT4">
                  <p:embed/>
                </p:oleObj>
              </mc:Choice>
              <mc:Fallback>
                <p:oleObj name="Equation" r:id="rId4" imgW="2654280" imgH="711000" progId="Equation.DSMT4">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50" y="2652713"/>
                        <a:ext cx="265430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6"/>
              </a:rPr>
              <a:t>http://www.industry.siemens.com/Water/en/markets/p_02.htm</a:t>
            </a:r>
            <a:r>
              <a:rPr lang="en-US"/>
              <a:t>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a:t>Outline</a:t>
            </a:r>
          </a:p>
        </p:txBody>
      </p:sp>
      <p:sp>
        <p:nvSpPr>
          <p:cNvPr id="26629" name="Rectangle 5"/>
          <p:cNvSpPr>
            <a:spLocks noGrp="1" noChangeArrowheads="1"/>
          </p:cNvSpPr>
          <p:nvPr>
            <p:ph idx="1"/>
          </p:nvPr>
        </p:nvSpPr>
        <p:spPr>
          <a:xfrm>
            <a:off x="457200" y="1600200"/>
            <a:ext cx="6695038" cy="4525963"/>
          </a:xfrm>
        </p:spPr>
        <p:txBody>
          <a:bodyPr/>
          <a:lstStyle/>
          <a:p>
            <a:r>
              <a:rPr lang="en-US" dirty="0"/>
              <a:t>Burden of unsafe water</a:t>
            </a:r>
          </a:p>
          <a:p>
            <a:r>
              <a:rPr lang="en-US" dirty="0"/>
              <a:t>The Sustainable Development Goals</a:t>
            </a:r>
          </a:p>
          <a:p>
            <a:pPr lvl="1"/>
            <a:r>
              <a:rPr lang="en-US" dirty="0"/>
              <a:t>Safe and Improved…</a:t>
            </a:r>
          </a:p>
          <a:p>
            <a:r>
              <a:rPr lang="en-US" dirty="0"/>
              <a:t>Intermittent 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p:cNvPicPr>
            <a:picLocks noChangeAspect="1" noChangeArrowheads="1"/>
          </p:cNvPicPr>
          <p:nvPr/>
        </p:nvPicPr>
        <p:blipFill>
          <a:blip r:embed="rId3" cstate="print"/>
          <a:srcRect/>
          <a:stretch>
            <a:fillRect/>
          </a:stretch>
        </p:blipFill>
        <p:spPr bwMode="black">
          <a:xfrm>
            <a:off x="7159106" y="1606804"/>
            <a:ext cx="735724" cy="1072389"/>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4978158" y="2847837"/>
            <a:ext cx="861848" cy="1017801"/>
          </a:xfrm>
          <a:prstGeom prst="rect">
            <a:avLst/>
          </a:prstGeom>
          <a:noFill/>
          <a:ln w="9525">
            <a:noFill/>
            <a:miter lim="800000"/>
            <a:headEnd/>
            <a:tailEnd/>
          </a:ln>
          <a:effectLst/>
        </p:spPr>
      </p:pic>
      <p:pic>
        <p:nvPicPr>
          <p:cNvPr id="7" name="Picture 3"/>
          <p:cNvPicPr>
            <a:picLocks noChangeAspect="1" noChangeArrowheads="1"/>
          </p:cNvPicPr>
          <p:nvPr/>
        </p:nvPicPr>
        <p:blipFill>
          <a:blip r:embed="rId5" cstate="screen"/>
          <a:srcRect/>
          <a:stretch>
            <a:fillRect/>
          </a:stretch>
        </p:blipFill>
        <p:spPr bwMode="auto">
          <a:xfrm>
            <a:off x="7339806" y="3859587"/>
            <a:ext cx="1487323" cy="1115428"/>
          </a:xfrm>
          <a:prstGeom prst="rect">
            <a:avLst/>
          </a:prstGeom>
          <a:noFill/>
          <a:ln w="9525">
            <a:noFill/>
            <a:miter lim="800000"/>
            <a:headEnd/>
            <a:tailEnd/>
          </a:ln>
          <a:effectLst/>
        </p:spPr>
      </p:pic>
      <p:pic>
        <p:nvPicPr>
          <p:cNvPr id="158721" name="Picture 1"/>
          <p:cNvPicPr>
            <a:picLocks noChangeAspect="1" noChangeArrowheads="1"/>
          </p:cNvPicPr>
          <p:nvPr/>
        </p:nvPicPr>
        <p:blipFill>
          <a:blip r:embed="rId6" cstate="print"/>
          <a:srcRect/>
          <a:stretch>
            <a:fillRect/>
          </a:stretch>
        </p:blipFill>
        <p:spPr bwMode="auto">
          <a:xfrm>
            <a:off x="5229885" y="5394034"/>
            <a:ext cx="1910255" cy="1183779"/>
          </a:xfrm>
          <a:prstGeom prst="rect">
            <a:avLst/>
          </a:prstGeom>
          <a:noFill/>
          <a:ln w="9525">
            <a:noFill/>
            <a:miter lim="800000"/>
            <a:headEnd/>
            <a:tailEnd/>
          </a:ln>
          <a:effec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a:t>Research and development is expensive</a:t>
            </a:r>
          </a:p>
          <a:p>
            <a:pPr>
              <a:lnSpc>
                <a:spcPct val="90000"/>
              </a:lnSpc>
            </a:pPr>
            <a:r>
              <a:rPr lang="en-US" sz="2800" dirty="0"/>
              <a:t>Low volume of units and customized designs for each site</a:t>
            </a:r>
          </a:p>
          <a:p>
            <a:pPr>
              <a:lnSpc>
                <a:spcPct val="90000"/>
              </a:lnSpc>
            </a:pPr>
            <a:r>
              <a:rPr lang="en-US" sz="2800" dirty="0"/>
              <a:t>Long life of units</a:t>
            </a:r>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to create their designs</a:t>
            </a:r>
          </a:p>
          <a:p>
            <a:pPr>
              <a:lnSpc>
                <a:spcPct val="90000"/>
              </a:lnSpc>
            </a:pPr>
            <a:r>
              <a:rPr lang="en-US" sz="2800" dirty="0"/>
              <a:t>Vendor designs are patented to maintain market</a:t>
            </a:r>
          </a:p>
          <a:p>
            <a:pPr>
              <a:lnSpc>
                <a:spcPct val="90000"/>
              </a:lnSpc>
            </a:pPr>
            <a:r>
              <a:rPr lang="en-US" sz="2800" dirty="0"/>
              <a:t>Can’t risk failure on a unit – conservative design prevails</a:t>
            </a:r>
          </a:p>
          <a:p>
            <a:pPr>
              <a:lnSpc>
                <a:spcPct val="90000"/>
              </a:lnSpc>
            </a:pPr>
            <a:r>
              <a:rPr lang="en-US" sz="2800" b="1" dirty="0"/>
              <a:t>Ineffective feedback mechanism</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cstate="screen"/>
          <a:srcRect/>
          <a:stretch>
            <a:fillRect/>
          </a:stretch>
        </p:blipFill>
        <p:spPr bwMode="auto">
          <a:xfrm>
            <a:off x="-14288" y="-7938"/>
            <a:ext cx="9174163" cy="6880226"/>
          </a:xfrm>
          <a:prstGeom prst="rect">
            <a:avLst/>
          </a:prstGeom>
          <a:noFill/>
          <a:ln w="9525">
            <a:noFill/>
            <a:miter lim="800000"/>
            <a:headEnd/>
            <a:tailEnd/>
          </a:ln>
          <a:effec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Global South, but many of these technologies will be the preferred option for wealthier communities too (Everyone likes cheaper, better, more reliable)</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830997"/>
          </a:xfrm>
          <a:prstGeom prst="rect">
            <a:avLst/>
          </a:prstGeom>
        </p:spPr>
        <p:txBody>
          <a:bodyPr wrap="square">
            <a:spAutoFit/>
          </a:bodyPr>
          <a:lstStyle/>
          <a:p>
            <a:pPr algn="ctr"/>
            <a:r>
              <a:rPr lang="en-US" sz="2400" dirty="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a:t>Flocculation</a:t>
            </a:r>
          </a:p>
        </p:txBody>
      </p:sp>
      <p:sp>
        <p:nvSpPr>
          <p:cNvPr id="14" name="Rectangle 13"/>
          <p:cNvSpPr/>
          <p:nvPr/>
        </p:nvSpPr>
        <p:spPr>
          <a:xfrm>
            <a:off x="2622864" y="6090098"/>
            <a:ext cx="2255746" cy="523220"/>
          </a:xfrm>
          <a:prstGeom prst="rect">
            <a:avLst/>
          </a:prstGeom>
        </p:spPr>
        <p:txBody>
          <a:bodyPr wrap="none">
            <a:spAutoFit/>
          </a:bodyPr>
          <a:lstStyle/>
          <a:p>
            <a:r>
              <a:rPr lang="en-US" dirty="0"/>
              <a:t>Sedimentation</a:t>
            </a:r>
          </a:p>
        </p:txBody>
      </p:sp>
      <p:sp>
        <p:nvSpPr>
          <p:cNvPr id="16" name="Rectangle 15"/>
          <p:cNvSpPr/>
          <p:nvPr/>
        </p:nvSpPr>
        <p:spPr>
          <a:xfrm>
            <a:off x="7067791" y="6090098"/>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a:t>Filtration</a:t>
            </a:r>
          </a:p>
        </p:txBody>
      </p:sp>
      <p:pic>
        <p:nvPicPr>
          <p:cNvPr id="119812" name="Picture 4" descr="https://lh3.googleusercontent.com/qPUcrEvntLlWCUeVB4FsnI-nVnLnOUtCiPRPcr6u4WlQ=w497-h144-p-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060" y="3322285"/>
            <a:ext cx="1734658" cy="5025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p:nvPicPr>
        <p:blipFill>
          <a:blip r:embed="rId6"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24" name="Picture 2" descr="http://designserver.cee.cornell.edu/Designs/EtFlocSedFi/7127/10Lps/EtFlocSedFiSed_f.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9983" t="53924"/>
          <a:stretch/>
        </p:blipFill>
        <p:spPr bwMode="auto">
          <a:xfrm>
            <a:off x="2554208" y="5266715"/>
            <a:ext cx="2304439" cy="834555"/>
          </a:xfrm>
          <a:prstGeom prst="rect">
            <a:avLst/>
          </a:prstGeom>
          <a:noFill/>
          <a:extLst>
            <a:ext uri="{909E8E84-426E-40DD-AFC4-6F175D3DCCD1}">
              <a14:hiddenFill xmlns:a14="http://schemas.microsoft.com/office/drawing/2010/main">
                <a:solidFill>
                  <a:srgbClr val="FFFFFF"/>
                </a:solidFill>
              </a14:hiddenFill>
            </a:ext>
          </a:extLst>
        </p:spPr>
      </p:pic>
      <p:pic>
        <p:nvPicPr>
          <p:cNvPr id="119814" name="Picture 6" descr="http://designserver.cee.cornell.edu/Designs/EtFlocSedFi/7127/10Lps/EtFlocSedFiFilter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8963"/>
          <a:stretch/>
        </p:blipFill>
        <p:spPr bwMode="auto">
          <a:xfrm>
            <a:off x="5088795" y="4192361"/>
            <a:ext cx="1916586" cy="1908909"/>
          </a:xfrm>
          <a:prstGeom prst="rect">
            <a:avLst/>
          </a:prstGeom>
          <a:noFill/>
          <a:extLst>
            <a:ext uri="{909E8E84-426E-40DD-AFC4-6F175D3DCCD1}">
              <a14:hiddenFill xmlns:a14="http://schemas.microsoft.com/office/drawing/2010/main">
                <a:solidFill>
                  <a:srgbClr val="FFFFFF"/>
                </a:solidFill>
              </a14:hiddenFill>
            </a:ext>
          </a:extLst>
        </p:spPr>
      </p:pic>
      <p:pic>
        <p:nvPicPr>
          <p:cNvPr id="11981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983" t="20104" r="9509" b="18962"/>
          <a:stretch/>
        </p:blipFill>
        <p:spPr bwMode="auto">
          <a:xfrm>
            <a:off x="83921" y="1785734"/>
            <a:ext cx="2692898" cy="15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9136" y="3322285"/>
            <a:ext cx="2087431" cy="461665"/>
          </a:xfrm>
          <a:prstGeom prst="rect">
            <a:avLst/>
          </a:prstGeom>
          <a:noFill/>
        </p:spPr>
        <p:txBody>
          <a:bodyPr wrap="none" rtlCol="0">
            <a:spAutoFit/>
          </a:bodyPr>
          <a:lstStyle/>
          <a:p>
            <a:r>
              <a:rPr lang="en-US" sz="2400" dirty="0"/>
              <a:t>The Challenge!</a:t>
            </a:r>
          </a:p>
        </p:txBody>
      </p:sp>
      <p:pic>
        <p:nvPicPr>
          <p:cNvPr id="19" name="Picture 3" descr="183"/>
          <p:cNvPicPr>
            <a:picLocks noChangeAspect="1" noChangeArrowheads="1"/>
          </p:cNvPicPr>
          <p:nvPr/>
        </p:nvPicPr>
        <p:blipFill rotWithShape="1">
          <a:blip r:embed="rId11" cstate="print"/>
          <a:srcRect l="31343" t="29180" r="41586" b="20662"/>
          <a:stretch/>
        </p:blipFill>
        <p:spPr bwMode="auto">
          <a:xfrm>
            <a:off x="3261816" y="1526994"/>
            <a:ext cx="1242072" cy="1800377"/>
          </a:xfrm>
          <a:prstGeom prst="rect">
            <a:avLst/>
          </a:prstGeom>
          <a:noFill/>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water</a:t>
            </a:r>
          </a:p>
          <a:p>
            <a:r>
              <a:rPr lang="en-US" sz="2800" dirty="0"/>
              <a:t>Globally, at least 2 billion people use a drinking water source contaminated with feces</a:t>
            </a:r>
          </a:p>
          <a:p>
            <a:r>
              <a:rPr lang="en-US" sz="2800" dirty="0"/>
              <a:t>Contaminated water can transmit diseases such diarrhea, cholera, dysentery, typhoid, and polio</a:t>
            </a:r>
          </a:p>
          <a:p>
            <a:r>
              <a:rPr lang="en-US" sz="2800" dirty="0"/>
              <a:t>Contaminated drinking water is estimated to cause 502 000 diarrheal deaths each year</a:t>
            </a:r>
          </a:p>
        </p:txBody>
      </p:sp>
      <p:sp>
        <p:nvSpPr>
          <p:cNvPr id="5" name="Rounded Rectangle 4"/>
          <p:cNvSpPr/>
          <p:nvPr/>
        </p:nvSpPr>
        <p:spPr>
          <a:xfrm>
            <a:off x="3471620" y="2092271"/>
            <a:ext cx="2836190"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59414" y="5313336"/>
            <a:ext cx="2836190"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(2015)</a:t>
            </a:r>
          </a:p>
        </p:txBody>
      </p:sp>
      <p:sp>
        <p:nvSpPr>
          <p:cNvPr id="3" name="Content Placeholder 2"/>
          <p:cNvSpPr>
            <a:spLocks noGrp="1"/>
          </p:cNvSpPr>
          <p:nvPr>
            <p:ph idx="1"/>
          </p:nvPr>
        </p:nvSpPr>
        <p:spPr/>
        <p:txBody>
          <a:bodyPr/>
          <a:lstStyle/>
          <a:p>
            <a:r>
              <a:rPr lang="en-US" dirty="0"/>
              <a:t>By 2025, half of the world’s population will be living in water-stressed areas</a:t>
            </a:r>
          </a:p>
          <a:p>
            <a:r>
              <a:rPr lang="en-US" dirty="0"/>
              <a:t>In low- and middle-income countries, 38% of health care facilities lack any water source, 19% do not have improved sanitation and 35% lack water and soap for handwashing</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a:t>Safe Tap Water According to the CDC</a:t>
            </a:r>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Honduras Stats</a:t>
            </a:r>
          </a:p>
        </p:txBody>
      </p:sp>
      <p:sp>
        <p:nvSpPr>
          <p:cNvPr id="3" name="Content Placeholder 2"/>
          <p:cNvSpPr>
            <a:spLocks noGrp="1"/>
          </p:cNvSpPr>
          <p:nvPr>
            <p:ph idx="1"/>
          </p:nvPr>
        </p:nvSpPr>
        <p:spPr/>
        <p:txBody>
          <a:bodyPr/>
          <a:lstStyle/>
          <a:p>
            <a:r>
              <a:rPr lang="en-US" sz="2800" dirty="0"/>
              <a:t>In 2006, only 75% of the drinking water in urban areas was disinfected</a:t>
            </a:r>
            <a:r>
              <a:rPr lang="en-US" sz="2800" baseline="30000" dirty="0">
                <a:hlinkClick r:id="" action="ppaction://hlinkfile"/>
              </a:rPr>
              <a:t>[2]</a:t>
            </a:r>
            <a:r>
              <a:rPr lang="en-US" sz="2800" dirty="0"/>
              <a:t> and 10% of the wastewater that was collected received treatment.</a:t>
            </a:r>
            <a:r>
              <a:rPr lang="en-US" sz="2800" baseline="30000" dirty="0">
                <a:hlinkClick r:id="" action="ppaction://hlinkfile"/>
              </a:rPr>
              <a:t>[3]</a:t>
            </a:r>
            <a:r>
              <a:rPr lang="en-US" sz="2800" dirty="0"/>
              <a:t> </a:t>
            </a:r>
          </a:p>
          <a:p>
            <a:r>
              <a:rPr lang="en-US" sz="2800" dirty="0"/>
              <a:t>In rural areas, it was estimated that only one-third of the systems provided continual service and less than </a:t>
            </a:r>
            <a:r>
              <a:rPr lang="en-US" sz="2800" u="sng" dirty="0"/>
              <a:t>14% of the systems delivered disinfected water in 2004 </a:t>
            </a:r>
            <a:r>
              <a:rPr lang="en-US" sz="2800" dirty="0"/>
              <a:t>.</a:t>
            </a:r>
            <a:r>
              <a:rPr lang="en-US" sz="2800" baseline="30000" dirty="0">
                <a:hlinkClick r:id="" action="ppaction://hlinkfile"/>
              </a:rPr>
              <a:t>[4]</a:t>
            </a:r>
            <a:r>
              <a:rPr lang="en-US" sz="2800" dirty="0"/>
              <a:t> </a:t>
            </a:r>
          </a:p>
        </p:txBody>
      </p:sp>
      <p:sp>
        <p:nvSpPr>
          <p:cNvPr id="4" name="Rectangle 3"/>
          <p:cNvSpPr/>
          <p:nvPr/>
        </p:nvSpPr>
        <p:spPr>
          <a:xfrm>
            <a:off x="0" y="6322741"/>
            <a:ext cx="9144000" cy="461665"/>
          </a:xfrm>
          <a:prstGeom prst="rect">
            <a:avLst/>
          </a:prstGeom>
        </p:spPr>
        <p:txBody>
          <a:bodyPr wrap="square">
            <a:spAutoFit/>
          </a:bodyPr>
          <a:lstStyle/>
          <a:p>
            <a:r>
              <a:rPr lang="en-US" sz="2400" dirty="0">
                <a:hlinkClick r:id="rId2"/>
              </a:rPr>
              <a:t>http://en.wikipedia.org/wiki/Water_supply_and_sanitation_in_Honduras</a:t>
            </a:r>
            <a:endParaRPr lang="en-US" sz="2400"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26304</TotalTime>
  <Words>2103</Words>
  <Application>Microsoft Office PowerPoint</Application>
  <PresentationFormat>On-screen Show (4:3)</PresentationFormat>
  <Paragraphs>296</Paragraphs>
  <Slides>43</Slides>
  <Notes>30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2" baseType="lpstr">
      <vt:lpstr>Arial</vt:lpstr>
      <vt:lpstr>Calibri</vt:lpstr>
      <vt:lpstr>Candara</vt:lpstr>
      <vt:lpstr>Century Gothic</vt:lpstr>
      <vt:lpstr>Noto Symbol</vt:lpstr>
      <vt:lpstr>Times New Roman</vt:lpstr>
      <vt:lpstr>Wingdings</vt:lpstr>
      <vt:lpstr>Lecture 4540 2015</vt:lpstr>
      <vt:lpstr>Equation</vt:lpstr>
      <vt:lpstr>The State of the Planet</vt:lpstr>
      <vt:lpstr>Class Logistics</vt:lpstr>
      <vt:lpstr>Outline</vt:lpstr>
      <vt:lpstr>WHO Fact sheet on water (2017): The good news</vt:lpstr>
      <vt:lpstr>UN Fact sheet on water (2017) The bad news</vt:lpstr>
      <vt:lpstr>UN Fact sheet on water (2015)</vt:lpstr>
      <vt:lpstr>Safe Tap Water According to the CDC</vt:lpstr>
      <vt:lpstr>Honduras Stats as of 2015 (from WHO)</vt:lpstr>
      <vt:lpstr>More Honduras Stats</vt:lpstr>
      <vt:lpstr>Value of Service and Willingness to Pay</vt:lpstr>
      <vt:lpstr>Reina Amador Diaz: Tamara, Honduras</vt:lpstr>
      <vt:lpstr>Intermittent Supplies</vt:lpstr>
      <vt:lpstr>You just acquired a hotel in downtown Delhi, India</vt:lpstr>
      <vt:lpstr>Leaks don’t cause contamination unless the flow is INTO the pipe</vt:lpstr>
      <vt:lpstr>Booster pumps that pull water from the distribution system should be banned</vt:lpstr>
      <vt:lpstr>Consequences of Intermittent Supplies</vt:lpstr>
      <vt:lpstr>Consequences of Intermittent Supplies</vt:lpstr>
      <vt:lpstr>Point of Use (or distributed) Storage</vt:lpstr>
      <vt:lpstr>Water Storage Tanks</vt:lpstr>
      <vt:lpstr>Eliminating Intermittency</vt:lpstr>
      <vt:lpstr>The Point of Use (POU) Treatment Option</vt:lpstr>
      <vt:lpstr>Technology isn’t the problem</vt:lpstr>
      <vt:lpstr>PowerPoint Presentation</vt:lpstr>
      <vt:lpstr>Policy, Education, Institutions  or  Engineering </vt:lpstr>
      <vt:lpstr>Multipliers</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lpstr>Package Plants</vt:lpstr>
      <vt:lpstr>PowerPoint Presentation</vt:lpstr>
      <vt:lpstr>PowerPoint Presentation</vt:lpstr>
      <vt:lpstr>Failure to design for the Operator</vt:lpstr>
      <vt:lpstr>Failure to design for the Operator</vt:lpstr>
      <vt:lpstr>Failure to design for the Operator</vt:lpstr>
      <vt:lpstr>PowerPoint Presentation</vt:lpstr>
      <vt:lpstr>Both “advanced” and “appropriate” technologies can fail</vt:lpstr>
      <vt:lpstr>A Role for Universities</vt:lpstr>
      <vt:lpstr>Open-Source University-based Research and Development</vt:lpstr>
      <vt:lpstr>Low Carbon Footprint Technologies</vt:lpstr>
      <vt:lpstr>Hypotheses: The Grand Experiment</vt:lpstr>
      <vt:lpstr>Where are we going?</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Juan</cp:lastModifiedBy>
  <cp:revision>286</cp:revision>
  <dcterms:created xsi:type="dcterms:W3CDTF">2004-03-30T20:17:17Z</dcterms:created>
  <dcterms:modified xsi:type="dcterms:W3CDTF">2018-01-22T10:02:18Z</dcterms:modified>
</cp:coreProperties>
</file>